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3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</p:sldIdLst>
  <p:sldSz cx="9144000" cy="5715000" type="screen16x1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180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5" d="100"/>
          <a:sy n="95" d="100"/>
        </p:scale>
        <p:origin x="1018" y="72"/>
      </p:cViewPr>
      <p:guideLst>
        <p:guide orient="horz" pos="1620"/>
        <p:guide pos="2880"/>
        <p:guide orient="horz" pos="180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f206b46bc_0_26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3f206b46bc_0_26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f206b46bc_0_26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3f206b46bc_0_26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f206b46bc_0_26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3f206b46bc_0_26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f206b46bc_0_27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3f206b46bc_0_27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3f206b46bc_0_27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3f206b46bc_0_27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3f206b46bc_0_27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3f206b46bc_0_27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f206b46bc_0_27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f206b46bc_0_27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f206b46bc_0_27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f206b46bc_0_27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f206b46bc_0_27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3f206b46bc_0_27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3f206b46bc_0_27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3f206b46bc_0_27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f206b46bc_0_27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f206b46bc_0_27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3f206b46bc_0_27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3f206b46bc_0_27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3f206b46bc_0_27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3f206b46bc_0_27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f206b46bc_0_27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f206b46bc_0_27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3f206b46bc_0_27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3f206b46bc_0_27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f206b46bc_0_28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3f206b46bc_0_28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f206b46bc_0_28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3f206b46bc_0_28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3f206b46bc_0_28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3f206b46bc_0_28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3f206b46bc_0_28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3f206b46bc_0_28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3f206b46bc_0_28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3f206b46bc_0_28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3f206b46bc_0_28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3f206b46bc_0_28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f206b46b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3f206b46b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3f206b46bc_0_28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3f206b46bc_0_28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3f206b46bc_0_28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3f206b46bc_0_28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3f206b46bc_0_5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3f206b46bc_0_5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f206b46bc_0_26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f206b46bc_0_26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f206b46bc_0_26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3f206b46bc_0_26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f206b46bc_0_26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f206b46bc_0_26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f206b46bc_0_26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3f206b46bc_0_26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f206b46bc_0_26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3f206b46bc_0_26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827305"/>
            <a:ext cx="8520600" cy="2280667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3149028"/>
            <a:ext cx="8520600" cy="880667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5181352"/>
            <a:ext cx="548700" cy="43733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229028"/>
            <a:ext cx="8520600" cy="2181667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502472"/>
            <a:ext cx="8520600" cy="1445333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5181352"/>
            <a:ext cx="548700" cy="43733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5181352"/>
            <a:ext cx="548700" cy="43733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389834"/>
            <a:ext cx="8520600" cy="935333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5181352"/>
            <a:ext cx="548700" cy="43733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94472"/>
            <a:ext cx="8520600" cy="636333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280528"/>
            <a:ext cx="8520600" cy="3796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5181352"/>
            <a:ext cx="548700" cy="43733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94472"/>
            <a:ext cx="8520600" cy="636333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280528"/>
            <a:ext cx="3999900" cy="3796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280528"/>
            <a:ext cx="3999900" cy="3796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5181352"/>
            <a:ext cx="548700" cy="43733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94472"/>
            <a:ext cx="8520600" cy="636333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5181352"/>
            <a:ext cx="548700" cy="43733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617333"/>
            <a:ext cx="2808000" cy="839667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544000"/>
            <a:ext cx="2808000" cy="3532667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5181352"/>
            <a:ext cx="548700" cy="43733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500167"/>
            <a:ext cx="6367800" cy="4545333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5181352"/>
            <a:ext cx="548700" cy="43733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39"/>
            <a:ext cx="4572000" cy="5715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370194"/>
            <a:ext cx="4045200" cy="16470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3114528"/>
            <a:ext cx="4045200" cy="1372333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804528"/>
            <a:ext cx="3837000" cy="4105667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5181352"/>
            <a:ext cx="548700" cy="43733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700639"/>
            <a:ext cx="5998800" cy="672333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5181352"/>
            <a:ext cx="548700" cy="43733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94472"/>
            <a:ext cx="8520600" cy="636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80528"/>
            <a:ext cx="8520600" cy="37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5181352"/>
            <a:ext cx="548700" cy="437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hyperlink" Target="https://ru.wikipedia.org/wiki/%D0%9F%D0%B8%D0%BD%D0%B3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ru.wikipedia.org/wiki/IP-%D0%B0%D0%B4%D1%80%D0%B5%D1%81" TargetMode="External"/><Relationship Id="rId5" Type="http://schemas.openxmlformats.org/officeDocument/2006/relationships/hyperlink" Target="https://ru.wikipedia.org/wiki/%D0%A3%D0%B7%D0%B5%D0%BB_(%D0%B3%D1%80%D0%B0%D1%84)" TargetMode="External"/><Relationship Id="rId4" Type="http://schemas.openxmlformats.org/officeDocument/2006/relationships/hyperlink" Target="http://www.opte.org/maps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habr.com/ru/post/461177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827305"/>
            <a:ext cx="8520600" cy="228066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История возникновения интернета &amp; IP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3149028"/>
            <a:ext cx="8520600" cy="158933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презентация выполнена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студентом группы 5382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Дворецким В. Н.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2"/>
          <p:cNvSpPr txBox="1">
            <a:spLocks noGrp="1"/>
          </p:cNvSpPr>
          <p:nvPr>
            <p:ph type="title"/>
          </p:nvPr>
        </p:nvSpPr>
        <p:spPr>
          <a:xfrm>
            <a:off x="50225" y="644194"/>
            <a:ext cx="9144000" cy="140966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Times New Roman"/>
                <a:ea typeface="Times New Roman"/>
                <a:cs typeface="Times New Roman"/>
                <a:sym typeface="Times New Roman"/>
              </a:rPr>
              <a:t>29 октября 1969 года 21:00 - 22:30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latin typeface="Times New Roman"/>
                <a:ea typeface="Times New Roman"/>
                <a:cs typeface="Times New Roman"/>
                <a:sym typeface="Times New Roman"/>
              </a:rPr>
              <a:t>Между </a:t>
            </a:r>
            <a:r>
              <a:rPr lang="en" sz="24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Чарли Клайном из </a:t>
            </a:r>
            <a:r>
              <a:rPr lang="en" sz="2400">
                <a:latin typeface="Times New Roman"/>
                <a:ea typeface="Times New Roman"/>
                <a:cs typeface="Times New Roman"/>
                <a:sym typeface="Times New Roman"/>
              </a:rPr>
              <a:t>UCLA и </a:t>
            </a:r>
            <a:r>
              <a:rPr lang="en" sz="24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Биллом Дювалль из</a:t>
            </a:r>
            <a:r>
              <a:rPr lang="en" sz="2400">
                <a:latin typeface="Times New Roman"/>
                <a:ea typeface="Times New Roman"/>
                <a:cs typeface="Times New Roman"/>
                <a:sym typeface="Times New Roman"/>
              </a:rPr>
              <a:t> SRI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2" name="Google Shape;112;p22"/>
          <p:cNvSpPr txBox="1">
            <a:spLocks noGrp="1"/>
          </p:cNvSpPr>
          <p:nvPr>
            <p:ph type="body" idx="1"/>
          </p:nvPr>
        </p:nvSpPr>
        <p:spPr>
          <a:xfrm>
            <a:off x="0" y="2053833"/>
            <a:ext cx="9144000" cy="366133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</a:t>
            </a:r>
            <a:endParaRPr sz="4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LOG</a:t>
            </a:r>
            <a:endParaRPr sz="4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4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LOGIN</a:t>
            </a:r>
            <a:endParaRPr sz="4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3" name="Google Shape;113;p22"/>
          <p:cNvSpPr txBox="1"/>
          <p:nvPr/>
        </p:nvSpPr>
        <p:spPr>
          <a:xfrm>
            <a:off x="0" y="0"/>
            <a:ext cx="9194100" cy="636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latin typeface="Times New Roman"/>
                <a:ea typeface="Times New Roman"/>
                <a:cs typeface="Times New Roman"/>
                <a:sym typeface="Times New Roman"/>
              </a:rPr>
              <a:t>Первый сеанс связи</a:t>
            </a:r>
            <a:endParaRPr sz="3600"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3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63633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Первый почтовый клиент (1970 год)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19" name="Google Shape;11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7339" y="822361"/>
            <a:ext cx="6029325" cy="46249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4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63633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Международная компьютерная сеть (1973 год)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25" name="Google Shape;12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6725" y="1087528"/>
            <a:ext cx="8530548" cy="42455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5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63633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latin typeface="Times New Roman"/>
                <a:ea typeface="Times New Roman"/>
                <a:cs typeface="Times New Roman"/>
                <a:sym typeface="Times New Roman"/>
              </a:rPr>
              <a:t>1 января 1983 года: NCP -&gt; TCP/IP; ARPANET -&gt; INTERNET</a:t>
            </a:r>
            <a:endParaRPr sz="27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31" name="Google Shape;13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3625" y="729694"/>
            <a:ext cx="4661000" cy="47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5"/>
          <p:cNvSpPr txBox="1"/>
          <p:nvPr/>
        </p:nvSpPr>
        <p:spPr>
          <a:xfrm>
            <a:off x="5084625" y="729694"/>
            <a:ext cx="3663000" cy="47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Times New Roman"/>
                <a:ea typeface="Times New Roman"/>
                <a:cs typeface="Times New Roman"/>
                <a:sym typeface="Times New Roman"/>
              </a:rPr>
              <a:t>Джон Постел</a:t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Times New Roman"/>
                <a:ea typeface="Times New Roman"/>
                <a:cs typeface="Times New Roman"/>
                <a:sym typeface="Times New Roman"/>
              </a:rPr>
              <a:t>2982-1983 гг</a:t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Сыграл активную роль в разработке и стандартизации сетевых протоколов</a:t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6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63633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1984 год: DNS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38" name="Google Shape;13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0225" y="805667"/>
            <a:ext cx="5543550" cy="47095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7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63633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latin typeface="Times New Roman"/>
                <a:ea typeface="Times New Roman"/>
                <a:cs typeface="Times New Roman"/>
                <a:sym typeface="Times New Roman"/>
              </a:rPr>
              <a:t>1984 год: серьезный соперник - NSFNet (</a:t>
            </a:r>
            <a:r>
              <a:rPr lang="en" sz="2000" b="1" i="1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National Science Foundation Network</a:t>
            </a:r>
            <a:r>
              <a:rPr lang="en" sz="2000" b="1"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 sz="2000"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44" name="Google Shape;14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750" y="809694"/>
            <a:ext cx="5514200" cy="47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7"/>
          <p:cNvSpPr txBox="1"/>
          <p:nvPr/>
        </p:nvSpPr>
        <p:spPr>
          <a:xfrm>
            <a:off x="5761950" y="809694"/>
            <a:ext cx="3198900" cy="47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2400">
                <a:latin typeface="Times New Roman"/>
                <a:ea typeface="Times New Roman"/>
                <a:cs typeface="Times New Roman"/>
                <a:sym typeface="Times New Roman"/>
              </a:rPr>
              <a:t>Составлена </a:t>
            </a:r>
            <a:r>
              <a:rPr lang="en" sz="24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из более мелких сетей (включая известные тогда сети </a:t>
            </a:r>
            <a:r>
              <a:rPr lang="en" sz="2400">
                <a:latin typeface="Times New Roman"/>
                <a:ea typeface="Times New Roman"/>
                <a:cs typeface="Times New Roman"/>
                <a:sym typeface="Times New Roman"/>
              </a:rPr>
              <a:t>Usenet</a:t>
            </a:r>
            <a:r>
              <a:rPr lang="en" sz="24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и </a:t>
            </a:r>
            <a:r>
              <a:rPr lang="en" sz="2400">
                <a:latin typeface="Times New Roman"/>
                <a:ea typeface="Times New Roman"/>
                <a:cs typeface="Times New Roman"/>
                <a:sym typeface="Times New Roman"/>
              </a:rPr>
              <a:t>Bitnet</a:t>
            </a:r>
            <a:r>
              <a:rPr lang="en" sz="24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) и имела гораздо бо́льшую пропускную способность, чем </a:t>
            </a:r>
            <a:r>
              <a:rPr lang="en" sz="2400">
                <a:latin typeface="Times New Roman"/>
                <a:ea typeface="Times New Roman"/>
                <a:cs typeface="Times New Roman"/>
                <a:sym typeface="Times New Roman"/>
              </a:rPr>
              <a:t>ARPANET</a:t>
            </a:r>
            <a:r>
              <a:rPr lang="en" sz="24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. 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8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63633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1988 год: IRC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51" name="Google Shape;15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8989" y="1102723"/>
            <a:ext cx="7786029" cy="42455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9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63633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HTTP, HTML, URI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57" name="Google Shape;15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9200" y="805667"/>
            <a:ext cx="3412800" cy="47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9"/>
          <p:cNvSpPr txBox="1"/>
          <p:nvPr/>
        </p:nvSpPr>
        <p:spPr>
          <a:xfrm>
            <a:off x="4572000" y="805667"/>
            <a:ext cx="3412800" cy="47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Times New Roman"/>
                <a:ea typeface="Times New Roman"/>
                <a:cs typeface="Times New Roman"/>
                <a:sym typeface="Times New Roman"/>
              </a:rPr>
              <a:t>Тим Бернерс-Ли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Times New Roman"/>
                <a:ea typeface="Times New Roman"/>
                <a:cs typeface="Times New Roman"/>
                <a:sym typeface="Times New Roman"/>
              </a:rPr>
              <a:t>1989 год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Предложил концепцию Всемирной паутины</a:t>
            </a:r>
            <a:endParaRPr sz="2400">
              <a:solidFill>
                <a:srgbClr val="222222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222222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В течение двух лет разработал протокол </a:t>
            </a:r>
            <a:r>
              <a:rPr lang="en" sz="2400">
                <a:solidFill>
                  <a:srgbClr val="22222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HTTP</a:t>
            </a:r>
            <a:r>
              <a:rPr lang="en" sz="2400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 язык </a:t>
            </a:r>
            <a:r>
              <a:rPr lang="en" sz="2400">
                <a:solidFill>
                  <a:srgbClr val="22222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HTML</a:t>
            </a:r>
            <a:r>
              <a:rPr lang="en" sz="2400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и идентификаторы </a:t>
            </a:r>
            <a:r>
              <a:rPr lang="en" sz="2400">
                <a:solidFill>
                  <a:srgbClr val="22222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URI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0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63633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1990 год: ARPANET R.I.P.; DIALUP ACCES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64" name="Google Shape;16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300" y="828000"/>
            <a:ext cx="5688000" cy="47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30"/>
          <p:cNvSpPr txBox="1"/>
          <p:nvPr/>
        </p:nvSpPr>
        <p:spPr>
          <a:xfrm>
            <a:off x="5949300" y="828000"/>
            <a:ext cx="2941200" cy="47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22222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Удалённый доступ</a:t>
            </a:r>
            <a:endParaRPr sz="1800">
              <a:solidFill>
                <a:srgbClr val="222222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lang="en" sz="1800" i="1">
                <a:solidFill>
                  <a:srgbClr val="22222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dial-up</a:t>
            </a:r>
            <a:r>
              <a:rPr lang="en" sz="1800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— «набор номера, дозвон») — сервис, позволяющий </a:t>
            </a:r>
            <a:r>
              <a:rPr lang="en" sz="1800">
                <a:solidFill>
                  <a:srgbClr val="22222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компьютеру</a:t>
            </a:r>
            <a:r>
              <a:rPr lang="en" sz="1800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 используя </a:t>
            </a:r>
            <a:r>
              <a:rPr lang="en" sz="1800">
                <a:solidFill>
                  <a:srgbClr val="22222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модем</a:t>
            </a:r>
            <a:r>
              <a:rPr lang="en" sz="1800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и </a:t>
            </a:r>
            <a:r>
              <a:rPr lang="en" sz="1800">
                <a:solidFill>
                  <a:srgbClr val="22222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телефонную сеть общего пользования</a:t>
            </a:r>
            <a:r>
              <a:rPr lang="en" sz="1800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 подключаться к другому компьютеру (</a:t>
            </a:r>
            <a:r>
              <a:rPr lang="en" sz="1800">
                <a:solidFill>
                  <a:srgbClr val="22222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серверу</a:t>
            </a:r>
            <a:r>
              <a:rPr lang="en" sz="1800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доступа) для инициализации сеанса </a:t>
            </a:r>
            <a:r>
              <a:rPr lang="en" sz="1800">
                <a:solidFill>
                  <a:srgbClr val="22222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передачи данных</a:t>
            </a:r>
            <a:r>
              <a:rPr lang="en" sz="1800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. 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1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63633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1991 - 1993 гг: общедоступность и браузеры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71" name="Google Shape;17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5075" y="1117890"/>
            <a:ext cx="5273850" cy="42329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ctrTitle"/>
          </p:nvPr>
        </p:nvSpPr>
        <p:spPr>
          <a:xfrm>
            <a:off x="311708" y="827305"/>
            <a:ext cx="8520600" cy="228066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История интернета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2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63633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1995 - 1996 гг: W3C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77" name="Google Shape;17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9525" y="909305"/>
            <a:ext cx="5571191" cy="4642667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2"/>
          <p:cNvSpPr txBox="1"/>
          <p:nvPr/>
        </p:nvSpPr>
        <p:spPr>
          <a:xfrm>
            <a:off x="5850725" y="909305"/>
            <a:ext cx="2959500" cy="4642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Был образован </a:t>
            </a:r>
            <a:r>
              <a:rPr lang="en" sz="3000">
                <a:solidFill>
                  <a:srgbClr val="22222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Консорциум Всемирной паутины</a:t>
            </a:r>
            <a:r>
              <a:rPr lang="en" sz="3000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(W3C)</a:t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3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63633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2010: МКС получил прямой доступ в интернет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84" name="Google Shape;18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9464" y="896778"/>
            <a:ext cx="7125075" cy="44641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4"/>
          <p:cNvSpPr txBox="1">
            <a:spLocks noGrp="1"/>
          </p:cNvSpPr>
          <p:nvPr>
            <p:ph type="ctrTitle"/>
          </p:nvPr>
        </p:nvSpPr>
        <p:spPr>
          <a:xfrm>
            <a:off x="311708" y="827305"/>
            <a:ext cx="8520600" cy="228066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IP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14389"/>
            <a:ext cx="4838700" cy="4831277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35"/>
          <p:cNvSpPr txBox="1"/>
          <p:nvPr/>
        </p:nvSpPr>
        <p:spPr>
          <a:xfrm>
            <a:off x="4991100" y="714389"/>
            <a:ext cx="3715500" cy="4831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>
                <a:latin typeface="Times New Roman"/>
                <a:ea typeface="Times New Roman"/>
                <a:cs typeface="Times New Roman"/>
                <a:sym typeface="Times New Roman"/>
              </a:rPr>
              <a:t>Винтон Серф</a:t>
            </a:r>
            <a:endParaRPr sz="31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1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>
                <a:latin typeface="Times New Roman"/>
                <a:ea typeface="Times New Roman"/>
                <a:cs typeface="Times New Roman"/>
                <a:sym typeface="Times New Roman"/>
              </a:rPr>
              <a:t>1972 - создание</a:t>
            </a:r>
            <a:endParaRPr sz="31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1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>
                <a:latin typeface="Times New Roman"/>
                <a:ea typeface="Times New Roman"/>
                <a:cs typeface="Times New Roman"/>
                <a:sym typeface="Times New Roman"/>
              </a:rPr>
              <a:t>1976 - демонстрация</a:t>
            </a:r>
            <a:endParaRPr sz="31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1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>
                <a:latin typeface="Times New Roman"/>
                <a:ea typeface="Times New Roman"/>
                <a:cs typeface="Times New Roman"/>
                <a:sym typeface="Times New Roman"/>
              </a:rPr>
              <a:t>1978 - разделение</a:t>
            </a:r>
            <a:endParaRPr sz="31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1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>
                <a:latin typeface="Times New Roman"/>
                <a:ea typeface="Times New Roman"/>
                <a:cs typeface="Times New Roman"/>
                <a:sym typeface="Times New Roman"/>
              </a:rPr>
              <a:t>1983 - внедрение</a:t>
            </a:r>
            <a:endParaRPr sz="31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6" name="Google Shape;196;p35"/>
          <p:cNvSpPr txBox="1"/>
          <p:nvPr/>
        </p:nvSpPr>
        <p:spPr>
          <a:xfrm>
            <a:off x="0" y="0"/>
            <a:ext cx="9144000" cy="714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Times New Roman"/>
                <a:ea typeface="Times New Roman"/>
                <a:cs typeface="Times New Roman"/>
                <a:sym typeface="Times New Roman"/>
              </a:rPr>
              <a:t>История возникновения TCP/IP</a:t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900" y="660473"/>
            <a:ext cx="7684200" cy="5054528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36"/>
          <p:cNvSpPr txBox="1"/>
          <p:nvPr/>
        </p:nvSpPr>
        <p:spPr>
          <a:xfrm>
            <a:off x="0" y="0"/>
            <a:ext cx="9144000" cy="660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Times New Roman"/>
                <a:ea typeface="Times New Roman"/>
                <a:cs typeface="Times New Roman"/>
                <a:sym typeface="Times New Roman"/>
              </a:rPr>
              <a:t>Распределение IP-адресов</a:t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7"/>
          <p:cNvSpPr txBox="1">
            <a:spLocks noGrp="1"/>
          </p:cNvSpPr>
          <p:nvPr>
            <p:ph type="ctrTitle"/>
          </p:nvPr>
        </p:nvSpPr>
        <p:spPr>
          <a:xfrm>
            <a:off x="311700" y="2400000"/>
            <a:ext cx="8520600" cy="91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История маршрутизации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8"/>
          <p:cNvSpPr txBox="1">
            <a:spLocks noGrp="1"/>
          </p:cNvSpPr>
          <p:nvPr>
            <p:ph type="ctrTitle"/>
          </p:nvPr>
        </p:nvSpPr>
        <p:spPr>
          <a:xfrm>
            <a:off x="311708" y="1717167"/>
            <a:ext cx="8520600" cy="228066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Маршрутизация через TCP/IP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9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63633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Anycast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18" name="Google Shape;21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400" y="1138639"/>
            <a:ext cx="5731462" cy="4245527"/>
          </a:xfrm>
          <a:prstGeom prst="rect">
            <a:avLst/>
          </a:prstGeom>
          <a:noFill/>
          <a:ln>
            <a:noFill/>
          </a:ln>
          <a:effectLst>
            <a:reflection endPos="30000" dist="38100" dir="5400000" fadeDir="5400012" sy="-100000" algn="bl" rotWithShape="0"/>
          </a:effectLst>
        </p:spPr>
      </p:pic>
      <p:sp>
        <p:nvSpPr>
          <p:cNvPr id="219" name="Google Shape;219;p39"/>
          <p:cNvSpPr txBox="1"/>
          <p:nvPr/>
        </p:nvSpPr>
        <p:spPr>
          <a:xfrm>
            <a:off x="5930850" y="1138639"/>
            <a:ext cx="2792700" cy="4245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CC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Красный</a:t>
            </a:r>
            <a:r>
              <a:rPr lang="en" sz="2400">
                <a:latin typeface="Times New Roman"/>
                <a:ea typeface="Times New Roman"/>
                <a:cs typeface="Times New Roman"/>
                <a:sym typeface="Times New Roman"/>
              </a:rPr>
              <a:t> отправитель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FF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Зеленый</a:t>
            </a:r>
            <a:r>
              <a:rPr lang="en" sz="2400">
                <a:latin typeface="Times New Roman"/>
                <a:ea typeface="Times New Roman"/>
                <a:cs typeface="Times New Roman"/>
                <a:sym typeface="Times New Roman"/>
              </a:rPr>
              <a:t> получатель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00"/>
                </a:solidFill>
                <a:highlight>
                  <a:srgbClr val="CCCCCC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Желтый</a:t>
            </a:r>
            <a:endParaRPr sz="2400">
              <a:solidFill>
                <a:srgbClr val="FFFF00"/>
              </a:solidFill>
              <a:highlight>
                <a:srgbClr val="CCCCCC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Times New Roman"/>
                <a:ea typeface="Times New Roman"/>
                <a:cs typeface="Times New Roman"/>
                <a:sym typeface="Times New Roman"/>
              </a:rPr>
              <a:t>остальные компьютеры в сети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40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63633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Broadcast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25" name="Google Shape;22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450" y="1191639"/>
            <a:ext cx="5731462" cy="4245527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40"/>
          <p:cNvSpPr txBox="1"/>
          <p:nvPr/>
        </p:nvSpPr>
        <p:spPr>
          <a:xfrm>
            <a:off x="5940900" y="1191570"/>
            <a:ext cx="2792700" cy="4245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CC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Красный</a:t>
            </a:r>
            <a:r>
              <a:rPr lang="en" sz="2400">
                <a:latin typeface="Times New Roman"/>
                <a:ea typeface="Times New Roman"/>
                <a:cs typeface="Times New Roman"/>
                <a:sym typeface="Times New Roman"/>
              </a:rPr>
              <a:t> отправитель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FF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Зеленый</a:t>
            </a:r>
            <a:r>
              <a:rPr lang="en" sz="2400">
                <a:latin typeface="Times New Roman"/>
                <a:ea typeface="Times New Roman"/>
                <a:cs typeface="Times New Roman"/>
                <a:sym typeface="Times New Roman"/>
              </a:rPr>
              <a:t> получатель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00"/>
                </a:solidFill>
                <a:highlight>
                  <a:srgbClr val="CCCCCC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Желтый</a:t>
            </a:r>
            <a:endParaRPr sz="2400">
              <a:solidFill>
                <a:srgbClr val="FFFF00"/>
              </a:solidFill>
              <a:highlight>
                <a:srgbClr val="CCCCCC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Times New Roman"/>
                <a:ea typeface="Times New Roman"/>
                <a:cs typeface="Times New Roman"/>
                <a:sym typeface="Times New Roman"/>
              </a:rPr>
              <a:t>остальные компьютеры в сети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41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63633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Multicast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32" name="Google Shape;23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575" y="805667"/>
            <a:ext cx="6399000" cy="47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41"/>
          <p:cNvSpPr txBox="1"/>
          <p:nvPr/>
        </p:nvSpPr>
        <p:spPr>
          <a:xfrm>
            <a:off x="6475575" y="805667"/>
            <a:ext cx="2618100" cy="47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CC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Красный</a:t>
            </a:r>
            <a:r>
              <a:rPr lang="en" sz="2400">
                <a:latin typeface="Times New Roman"/>
                <a:ea typeface="Times New Roman"/>
                <a:cs typeface="Times New Roman"/>
                <a:sym typeface="Times New Roman"/>
              </a:rPr>
              <a:t> отправитель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FF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Зеленый</a:t>
            </a:r>
            <a:r>
              <a:rPr lang="en" sz="2400">
                <a:latin typeface="Times New Roman"/>
                <a:ea typeface="Times New Roman"/>
                <a:cs typeface="Times New Roman"/>
                <a:sym typeface="Times New Roman"/>
              </a:rPr>
              <a:t> получатель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00"/>
                </a:solidFill>
                <a:highlight>
                  <a:srgbClr val="CCCCCC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Желтый</a:t>
            </a:r>
            <a:endParaRPr sz="2400">
              <a:solidFill>
                <a:srgbClr val="FFFF00"/>
              </a:solidFill>
              <a:highlight>
                <a:srgbClr val="CCCCCC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Times New Roman"/>
                <a:ea typeface="Times New Roman"/>
                <a:cs typeface="Times New Roman"/>
                <a:sym typeface="Times New Roman"/>
              </a:rPr>
              <a:t>остальные компьютеры в сети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58667"/>
            <a:ext cx="4550701" cy="5056334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5"/>
          <p:cNvSpPr txBox="1"/>
          <p:nvPr/>
        </p:nvSpPr>
        <p:spPr>
          <a:xfrm>
            <a:off x="4550700" y="658639"/>
            <a:ext cx="4593300" cy="5056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Times New Roman"/>
                <a:ea typeface="Times New Roman"/>
                <a:cs typeface="Times New Roman"/>
                <a:sym typeface="Times New Roman"/>
              </a:rPr>
              <a:t>От 15 января 2005 года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u="sng">
                <a:latin typeface="Times New Roman"/>
                <a:ea typeface="Times New Roman"/>
                <a:cs typeface="Times New Roman"/>
                <a:sym typeface="Times New Roman"/>
                <a:hlinkClick r:id="rId4"/>
              </a:rPr>
              <a:t>www.opte.org/maps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Times New Roman"/>
                <a:ea typeface="Times New Roman"/>
                <a:cs typeface="Times New Roman"/>
                <a:sym typeface="Times New Roman"/>
              </a:rPr>
              <a:t>Каждая линия нарисована между двумя </a:t>
            </a:r>
            <a:r>
              <a:rPr lang="en" sz="2400">
                <a:uFill>
                  <a:noFill/>
                </a:uFill>
                <a:latin typeface="Times New Roman"/>
                <a:ea typeface="Times New Roman"/>
                <a:cs typeface="Times New Roman"/>
                <a:sym typeface="Times New Roman"/>
                <a:hlinkClick r:id="rId5"/>
              </a:rPr>
              <a:t>узлами</a:t>
            </a:r>
            <a:r>
              <a:rPr lang="en" sz="2400">
                <a:latin typeface="Times New Roman"/>
                <a:ea typeface="Times New Roman"/>
                <a:cs typeface="Times New Roman"/>
                <a:sym typeface="Times New Roman"/>
              </a:rPr>
              <a:t>, соединяя </a:t>
            </a:r>
            <a:r>
              <a:rPr lang="en" sz="2400">
                <a:uFill>
                  <a:noFill/>
                </a:uFill>
                <a:latin typeface="Times New Roman"/>
                <a:ea typeface="Times New Roman"/>
                <a:cs typeface="Times New Roman"/>
                <a:sym typeface="Times New Roman"/>
                <a:hlinkClick r:id="rId6"/>
              </a:rPr>
              <a:t>IP-адреса</a:t>
            </a:r>
            <a:r>
              <a:rPr lang="en" sz="2400">
                <a:latin typeface="Times New Roman"/>
                <a:ea typeface="Times New Roman"/>
                <a:cs typeface="Times New Roman"/>
                <a:sym typeface="Times New Roman"/>
              </a:rPr>
              <a:t>. 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Times New Roman"/>
                <a:ea typeface="Times New Roman"/>
                <a:cs typeface="Times New Roman"/>
                <a:sym typeface="Times New Roman"/>
              </a:rPr>
              <a:t>Длина линии показывает временную задержку (</a:t>
            </a:r>
            <a:r>
              <a:rPr lang="en" sz="2400">
                <a:uFill>
                  <a:noFill/>
                </a:uFill>
                <a:latin typeface="Times New Roman"/>
                <a:ea typeface="Times New Roman"/>
                <a:cs typeface="Times New Roman"/>
                <a:sym typeface="Times New Roman"/>
                <a:hlinkClick r:id="rId7"/>
              </a:rPr>
              <a:t>пинг</a:t>
            </a:r>
            <a:r>
              <a:rPr lang="en" sz="2400">
                <a:latin typeface="Times New Roman"/>
                <a:ea typeface="Times New Roman"/>
                <a:cs typeface="Times New Roman"/>
                <a:sym typeface="Times New Roman"/>
              </a:rPr>
              <a:t>) между узлами.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7" name="Google Shape;67;p15"/>
          <p:cNvSpPr txBox="1"/>
          <p:nvPr/>
        </p:nvSpPr>
        <p:spPr>
          <a:xfrm>
            <a:off x="0" y="0"/>
            <a:ext cx="9144000" cy="658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latin typeface="Times New Roman"/>
                <a:ea typeface="Times New Roman"/>
                <a:cs typeface="Times New Roman"/>
                <a:sym typeface="Times New Roman"/>
              </a:rPr>
              <a:t>Частичная карта интернета</a:t>
            </a:r>
            <a:endParaRPr sz="3600"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42"/>
          <p:cNvSpPr txBox="1">
            <a:spLocks noGrp="1"/>
          </p:cNvSpPr>
          <p:nvPr>
            <p:ph type="title"/>
          </p:nvPr>
        </p:nvSpPr>
        <p:spPr>
          <a:xfrm>
            <a:off x="-57325" y="0"/>
            <a:ext cx="9201300" cy="63633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Unicast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39" name="Google Shape;23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700" y="734694"/>
            <a:ext cx="6399000" cy="47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42"/>
          <p:cNvSpPr txBox="1"/>
          <p:nvPr/>
        </p:nvSpPr>
        <p:spPr>
          <a:xfrm>
            <a:off x="6617700" y="734694"/>
            <a:ext cx="2333100" cy="47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CC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Красный</a:t>
            </a:r>
            <a:r>
              <a:rPr lang="en" sz="2400">
                <a:latin typeface="Times New Roman"/>
                <a:ea typeface="Times New Roman"/>
                <a:cs typeface="Times New Roman"/>
                <a:sym typeface="Times New Roman"/>
              </a:rPr>
              <a:t> отправитель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FF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Зеленый</a:t>
            </a:r>
            <a:r>
              <a:rPr lang="en" sz="2400">
                <a:latin typeface="Times New Roman"/>
                <a:ea typeface="Times New Roman"/>
                <a:cs typeface="Times New Roman"/>
                <a:sym typeface="Times New Roman"/>
              </a:rPr>
              <a:t> получатель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00"/>
                </a:solidFill>
                <a:highlight>
                  <a:srgbClr val="CCCCCC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Желтый</a:t>
            </a:r>
            <a:endParaRPr sz="2400">
              <a:solidFill>
                <a:srgbClr val="FFFF00"/>
              </a:solidFill>
              <a:highlight>
                <a:srgbClr val="CCCCCC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Times New Roman"/>
                <a:ea typeface="Times New Roman"/>
                <a:cs typeface="Times New Roman"/>
                <a:sym typeface="Times New Roman"/>
              </a:rPr>
              <a:t>остальные компьютеры в сети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43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63633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Geocast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46" name="Google Shape;246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125" y="794500"/>
            <a:ext cx="6399000" cy="47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43"/>
          <p:cNvSpPr txBox="1"/>
          <p:nvPr/>
        </p:nvSpPr>
        <p:spPr>
          <a:xfrm>
            <a:off x="6596125" y="794500"/>
            <a:ext cx="2374800" cy="47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CC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Красный</a:t>
            </a:r>
            <a:r>
              <a:rPr lang="en" sz="2400">
                <a:latin typeface="Times New Roman"/>
                <a:ea typeface="Times New Roman"/>
                <a:cs typeface="Times New Roman"/>
                <a:sym typeface="Times New Roman"/>
              </a:rPr>
              <a:t> отправитель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FF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Зеленый</a:t>
            </a:r>
            <a:r>
              <a:rPr lang="en" sz="2400">
                <a:latin typeface="Times New Roman"/>
                <a:ea typeface="Times New Roman"/>
                <a:cs typeface="Times New Roman"/>
                <a:sym typeface="Times New Roman"/>
              </a:rPr>
              <a:t> получатель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00"/>
                </a:solidFill>
                <a:highlight>
                  <a:srgbClr val="CCCCCC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Желтый</a:t>
            </a:r>
            <a:endParaRPr sz="2400">
              <a:solidFill>
                <a:srgbClr val="FFFF00"/>
              </a:solidFill>
              <a:highlight>
                <a:srgbClr val="CCCCCC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Times New Roman"/>
                <a:ea typeface="Times New Roman"/>
                <a:cs typeface="Times New Roman"/>
                <a:sym typeface="Times New Roman"/>
              </a:rPr>
              <a:t>остальные компьютеры в сети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63633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Galactic Network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73" name="Google Shape;7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7089" y="756139"/>
            <a:ext cx="3114913" cy="4852556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6"/>
          <p:cNvSpPr txBox="1"/>
          <p:nvPr/>
        </p:nvSpPr>
        <p:spPr>
          <a:xfrm>
            <a:off x="4572000" y="756139"/>
            <a:ext cx="3114900" cy="4852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Times New Roman"/>
                <a:ea typeface="Times New Roman"/>
                <a:cs typeface="Times New Roman"/>
                <a:sym typeface="Times New Roman"/>
              </a:rPr>
              <a:t>Джозеф Ликлайдер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Times New Roman"/>
                <a:ea typeface="Times New Roman"/>
                <a:cs typeface="Times New Roman"/>
                <a:sym typeface="Times New Roman"/>
              </a:rPr>
              <a:t>1962 год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первая детально разработанная концепция компьютерной сети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636333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On Distributed Communication Network</a:t>
            </a:r>
            <a:endParaRPr sz="30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80" name="Google Shape;8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5014" y="708556"/>
            <a:ext cx="3086975" cy="4916306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7"/>
          <p:cNvSpPr txBox="1"/>
          <p:nvPr/>
        </p:nvSpPr>
        <p:spPr>
          <a:xfrm>
            <a:off x="4572000" y="708556"/>
            <a:ext cx="3087000" cy="4916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Times New Roman"/>
                <a:ea typeface="Times New Roman"/>
                <a:cs typeface="Times New Roman"/>
                <a:sym typeface="Times New Roman"/>
              </a:rPr>
              <a:t>Пол Бэран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Times New Roman"/>
                <a:ea typeface="Times New Roman"/>
                <a:cs typeface="Times New Roman"/>
                <a:sym typeface="Times New Roman"/>
              </a:rPr>
              <a:t>1962 год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предложил использовать децентрализованную систему связанных между собой компьютеров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8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63633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ARPANet</a:t>
            </a:r>
            <a:endParaRPr sz="30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87" name="Google Shape;8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0150" y="859722"/>
            <a:ext cx="3351850" cy="4716749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8"/>
          <p:cNvSpPr txBox="1"/>
          <p:nvPr/>
        </p:nvSpPr>
        <p:spPr>
          <a:xfrm>
            <a:off x="4788569" y="859722"/>
            <a:ext cx="3351900" cy="4716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latin typeface="Times New Roman"/>
                <a:ea typeface="Times New Roman"/>
                <a:cs typeface="Times New Roman"/>
                <a:sym typeface="Times New Roman"/>
              </a:rPr>
              <a:t>Ларри Робертс</a:t>
            </a:r>
            <a:endParaRPr sz="30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 smtClean="0">
                <a:latin typeface="Times New Roman"/>
                <a:ea typeface="Times New Roman"/>
                <a:cs typeface="Times New Roman"/>
                <a:sym typeface="Times New Roman"/>
              </a:rPr>
              <a:t>1967 </a:t>
            </a:r>
            <a:r>
              <a:rPr lang="en" sz="3000" dirty="0">
                <a:latin typeface="Times New Roman"/>
                <a:ea typeface="Times New Roman"/>
                <a:cs typeface="Times New Roman"/>
                <a:sym typeface="Times New Roman"/>
              </a:rPr>
              <a:t>год</a:t>
            </a:r>
            <a:endParaRPr sz="30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предложил связать между собой компьютеры </a:t>
            </a:r>
            <a:r>
              <a:rPr lang="en" sz="3000" dirty="0" smtClean="0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ARPA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sz="3000" dirty="0">
              <a:solidFill>
                <a:srgbClr val="222222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0" algn="ctr"/>
            <a:r>
              <a:rPr lang="en-GB" sz="3200" dirty="0">
                <a:hlinkClick r:id="rId4"/>
              </a:rPr>
              <a:t>https://habr.com/ru/post/461177/</a:t>
            </a:r>
            <a:endParaRPr sz="30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1800" y="579390"/>
            <a:ext cx="3900200" cy="4658094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9"/>
          <p:cNvSpPr txBox="1"/>
          <p:nvPr/>
        </p:nvSpPr>
        <p:spPr>
          <a:xfrm>
            <a:off x="4572000" y="579389"/>
            <a:ext cx="3900300" cy="46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Дональд Дэвис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1967 год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разработал концепцию Сети и добавил в неё существенную деталь — компьютерные узлы должны не только передавать данные, но и стать переводчиками для различных компьютерных систем и языков.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439" y="132250"/>
            <a:ext cx="8437125" cy="2883222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20"/>
          <p:cNvSpPr txBox="1"/>
          <p:nvPr/>
        </p:nvSpPr>
        <p:spPr>
          <a:xfrm>
            <a:off x="353450" y="3015472"/>
            <a:ext cx="8437200" cy="2621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Times New Roman"/>
                <a:ea typeface="Times New Roman"/>
                <a:cs typeface="Times New Roman"/>
                <a:sym typeface="Times New Roman"/>
              </a:rPr>
              <a:t>Логотип компании BBN</a:t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Times New Roman"/>
                <a:ea typeface="Times New Roman"/>
                <a:cs typeface="Times New Roman"/>
                <a:sym typeface="Times New Roman"/>
              </a:rPr>
              <a:t>Их группа специалистов во главе с Фрэнком Хартом приступила к решению технических проблем по организации сети ARPANET</a:t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0775" y="571000"/>
            <a:ext cx="6402450" cy="5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21"/>
          <p:cNvSpPr txBox="1"/>
          <p:nvPr/>
        </p:nvSpPr>
        <p:spPr>
          <a:xfrm>
            <a:off x="0" y="0"/>
            <a:ext cx="9144000" cy="57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Times New Roman"/>
                <a:ea typeface="Times New Roman"/>
                <a:cs typeface="Times New Roman"/>
                <a:sym typeface="Times New Roman"/>
              </a:rPr>
              <a:t>Первая сеть ARPANET</a:t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432</Words>
  <Application>Microsoft Office PowerPoint</Application>
  <PresentationFormat>Экран (16:10)</PresentationFormat>
  <Paragraphs>122</Paragraphs>
  <Slides>31</Slides>
  <Notes>31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31</vt:i4>
      </vt:variant>
    </vt:vector>
  </HeadingPairs>
  <TitlesOfParts>
    <vt:vector size="34" baseType="lpstr">
      <vt:lpstr>Arial</vt:lpstr>
      <vt:lpstr>Times New Roman</vt:lpstr>
      <vt:lpstr>Simple Light</vt:lpstr>
      <vt:lpstr>История возникновения интернета &amp; IP</vt:lpstr>
      <vt:lpstr>История интернета</vt:lpstr>
      <vt:lpstr>Презентация PowerPoint</vt:lpstr>
      <vt:lpstr>Galactic Network</vt:lpstr>
      <vt:lpstr>On Distributed Communication Network</vt:lpstr>
      <vt:lpstr>ARPANet</vt:lpstr>
      <vt:lpstr>Презентация PowerPoint</vt:lpstr>
      <vt:lpstr>Презентация PowerPoint</vt:lpstr>
      <vt:lpstr>Презентация PowerPoint</vt:lpstr>
      <vt:lpstr>29 октября 1969 года 21:00 - 22:30 Между Чарли Клайном из UCLA и Биллом Дювалль из SRI</vt:lpstr>
      <vt:lpstr>Первый почтовый клиент (1970 год)</vt:lpstr>
      <vt:lpstr>Международная компьютерная сеть (1973 год)</vt:lpstr>
      <vt:lpstr>1 января 1983 года: NCP -&gt; TCP/IP; ARPANET -&gt; INTERNET</vt:lpstr>
      <vt:lpstr>1984 год: DNS</vt:lpstr>
      <vt:lpstr>1984 год: серьезный соперник - NSFNet (National Science Foundation Network)</vt:lpstr>
      <vt:lpstr>1988 год: IRC</vt:lpstr>
      <vt:lpstr>HTTP, HTML, URI</vt:lpstr>
      <vt:lpstr>1990 год: ARPANET R.I.P.; DIALUP ACCES</vt:lpstr>
      <vt:lpstr>1991 - 1993 гг: общедоступность и браузеры</vt:lpstr>
      <vt:lpstr>1995 - 1996 гг: W3C</vt:lpstr>
      <vt:lpstr>2010: МКС получил прямой доступ в интернет</vt:lpstr>
      <vt:lpstr>IP</vt:lpstr>
      <vt:lpstr>Презентация PowerPoint</vt:lpstr>
      <vt:lpstr>Презентация PowerPoint</vt:lpstr>
      <vt:lpstr>История маршрутизации</vt:lpstr>
      <vt:lpstr>Маршрутизация через TCP/IP</vt:lpstr>
      <vt:lpstr>Anycast</vt:lpstr>
      <vt:lpstr>Broadcast</vt:lpstr>
      <vt:lpstr>Multicast</vt:lpstr>
      <vt:lpstr>Unicast</vt:lpstr>
      <vt:lpstr>Geocast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История возникновения интернета &amp; IP</dc:title>
  <dc:creator>Борисенко Константин Алексеевич</dc:creator>
  <cp:lastModifiedBy>kborisenko</cp:lastModifiedBy>
  <cp:revision>2</cp:revision>
  <dcterms:modified xsi:type="dcterms:W3CDTF">2019-09-07T07:09:03Z</dcterms:modified>
</cp:coreProperties>
</file>